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84" r:id="rId3"/>
    <p:sldId id="285" r:id="rId4"/>
    <p:sldId id="257" r:id="rId5"/>
    <p:sldId id="258" r:id="rId6"/>
    <p:sldId id="259" r:id="rId7"/>
    <p:sldId id="260" r:id="rId8"/>
    <p:sldId id="261" r:id="rId9"/>
    <p:sldId id="262" r:id="rId10"/>
    <p:sldId id="263" r:id="rId11"/>
    <p:sldId id="265" r:id="rId12"/>
    <p:sldId id="264" r:id="rId13"/>
    <p:sldId id="266" r:id="rId14"/>
    <p:sldId id="267" r:id="rId15"/>
    <p:sldId id="268" r:id="rId16"/>
    <p:sldId id="269" r:id="rId17"/>
    <p:sldId id="287" r:id="rId18"/>
    <p:sldId id="288" r:id="rId19"/>
    <p:sldId id="270" r:id="rId20"/>
    <p:sldId id="272" r:id="rId21"/>
    <p:sldId id="273" r:id="rId22"/>
    <p:sldId id="289" r:id="rId23"/>
    <p:sldId id="274" r:id="rId24"/>
    <p:sldId id="275" r:id="rId25"/>
    <p:sldId id="276" r:id="rId26"/>
    <p:sldId id="277" r:id="rId27"/>
    <p:sldId id="278" r:id="rId28"/>
    <p:sldId id="279" r:id="rId29"/>
    <p:sldId id="280" r:id="rId30"/>
    <p:sldId id="283"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28" autoAdjust="0"/>
  </p:normalViewPr>
  <p:slideViewPr>
    <p:cSldViewPr>
      <p:cViewPr varScale="1">
        <p:scale>
          <a:sx n="81" d="100"/>
          <a:sy n="81" d="100"/>
        </p:scale>
        <p:origin x="-18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702E29-0572-474B-B765-F4991D761392}" type="datetimeFigureOut">
              <a:rPr lang="en-US" smtClean="0"/>
              <a:t>6/13/2012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36591B-309D-4B5B-AB22-C590FFF88B75}" type="slidenum">
              <a:rPr lang="en-US" smtClean="0"/>
              <a:t>‹#›</a:t>
            </a:fld>
            <a:endParaRPr lang="en-US"/>
          </a:p>
        </p:txBody>
      </p:sp>
    </p:spTree>
    <p:extLst>
      <p:ext uri="{BB962C8B-B14F-4D97-AF65-F5344CB8AC3E}">
        <p14:creationId xmlns:p14="http://schemas.microsoft.com/office/powerpoint/2010/main" val="3090799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636591B-309D-4B5B-AB22-C590FFF88B75}" type="slidenum">
              <a:rPr lang="en-US" smtClean="0"/>
              <a:t>5</a:t>
            </a:fld>
            <a:endParaRPr lang="en-US"/>
          </a:p>
        </p:txBody>
      </p:sp>
    </p:spTree>
    <p:extLst>
      <p:ext uri="{BB962C8B-B14F-4D97-AF65-F5344CB8AC3E}">
        <p14:creationId xmlns:p14="http://schemas.microsoft.com/office/powerpoint/2010/main" val="330126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4E7A68-05D3-4780-91D7-50E9F2636B20}" type="datetime1">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3380445793"/>
      </p:ext>
    </p:extLst>
  </p:cSld>
  <p:clrMapOvr>
    <a:masterClrMapping/>
  </p:clrMapOvr>
  <p:transition spd="slow">
    <p:push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97DF8D-705D-4A58-8772-917F706B4370}" type="datetime1">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117148105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1A9A88-A091-4664-9199-1C4084C966E0}" type="datetime1">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3405555813"/>
      </p:ext>
    </p:extLst>
  </p:cSld>
  <p:clrMapOvr>
    <a:masterClrMapping/>
  </p:clrMapOvr>
  <p:transition spd="slow">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99A695-C16E-4029-ADC8-90E43116778F}" type="datetime1">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239002951"/>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9D86CA-BF13-4B46-947E-387CCC70EE26}" type="datetime1">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524782383"/>
      </p:ext>
    </p:extLst>
  </p:cSld>
  <p:clrMapOvr>
    <a:masterClrMapping/>
  </p:clrMapOvr>
  <p:transition spd="slow">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48D9FE-B4C7-46A4-892D-872209B1974F}" type="datetime1">
              <a:rPr lang="en-US" smtClean="0"/>
              <a:t>6/13/2012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1182163038"/>
      </p:ext>
    </p:extLst>
  </p:cSld>
  <p:clrMapOvr>
    <a:masterClrMapping/>
  </p:clrMapOvr>
  <p:transition spd="slow">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A32918-03BB-4B63-A5BF-851B208F1EF7}" type="datetime1">
              <a:rPr lang="en-US" smtClean="0"/>
              <a:t>6/13/2012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763150474"/>
      </p:ext>
    </p:extLst>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4840EE-B278-48A6-A42E-10D1D2F631D7}" type="datetime1">
              <a:rPr lang="en-US" smtClean="0"/>
              <a:t>6/13/2012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3134629207"/>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C70AF3-B54E-434A-94C7-A48B2C315E4F}" type="datetime1">
              <a:rPr lang="en-US" smtClean="0"/>
              <a:t>6/13/2012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399548810"/>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FA7F92-3763-445A-9BD7-B61596CFA73D}" type="datetime1">
              <a:rPr lang="en-US" smtClean="0"/>
              <a:t>6/13/2012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101984989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278B67-4389-4818-951B-D7966A20C42B}" type="datetime1">
              <a:rPr lang="en-US" smtClean="0"/>
              <a:t>6/13/2012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E7F25A-ED6D-41BE-8E9A-DDEE3423CAE4}" type="slidenum">
              <a:rPr lang="en-US" smtClean="0"/>
              <a:t>‹#›</a:t>
            </a:fld>
            <a:endParaRPr lang="en-US"/>
          </a:p>
        </p:txBody>
      </p:sp>
    </p:spTree>
    <p:extLst>
      <p:ext uri="{BB962C8B-B14F-4D97-AF65-F5344CB8AC3E}">
        <p14:creationId xmlns:p14="http://schemas.microsoft.com/office/powerpoint/2010/main" val="230475121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F8455E-E838-4F3F-A51B-2E7AB4AAD0FA}" type="datetime1">
              <a:rPr lang="en-US" smtClean="0"/>
              <a:t>6/13/2012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E7F25A-ED6D-41BE-8E9A-DDEE3423CAE4}" type="slidenum">
              <a:rPr lang="en-US" smtClean="0"/>
              <a:t>‹#›</a:t>
            </a:fld>
            <a:endParaRPr lang="en-US"/>
          </a:p>
        </p:txBody>
      </p:sp>
    </p:spTree>
    <p:extLst>
      <p:ext uri="{BB962C8B-B14F-4D97-AF65-F5344CB8AC3E}">
        <p14:creationId xmlns:p14="http://schemas.microsoft.com/office/powerpoint/2010/main" val="207936726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Gray Oral Reading Test</a:t>
            </a:r>
            <a:endParaRPr lang="en-US" dirty="0"/>
          </a:p>
        </p:txBody>
      </p:sp>
      <p:sp>
        <p:nvSpPr>
          <p:cNvPr id="3" name="Subtitle 2"/>
          <p:cNvSpPr>
            <a:spLocks noGrp="1"/>
          </p:cNvSpPr>
          <p:nvPr>
            <p:ph type="subTitle" idx="1"/>
          </p:nvPr>
        </p:nvSpPr>
        <p:spPr/>
        <p:txBody>
          <a:bodyPr/>
          <a:lstStyle/>
          <a:p>
            <a:r>
              <a:rPr lang="en-US" dirty="0" smtClean="0"/>
              <a:t>GORT-5</a:t>
            </a:r>
            <a:endParaRPr lang="en-US" dirty="0"/>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106" y="5840673"/>
            <a:ext cx="1088571" cy="990600"/>
          </a:xfrm>
          <a:prstGeom prst="rect">
            <a:avLst/>
          </a:prstGeom>
        </p:spPr>
      </p:pic>
    </p:spTree>
    <p:extLst>
      <p:ext uri="{BB962C8B-B14F-4D97-AF65-F5344CB8AC3E}">
        <p14:creationId xmlns:p14="http://schemas.microsoft.com/office/powerpoint/2010/main" val="65098573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Administration “Rules”</a:t>
            </a:r>
            <a:endParaRPr lang="en-US" dirty="0"/>
          </a:p>
        </p:txBody>
      </p:sp>
      <p:sp>
        <p:nvSpPr>
          <p:cNvPr id="3" name="Content Placeholder 2"/>
          <p:cNvSpPr>
            <a:spLocks noGrp="1"/>
          </p:cNvSpPr>
          <p:nvPr>
            <p:ph idx="1"/>
          </p:nvPr>
        </p:nvSpPr>
        <p:spPr/>
        <p:txBody>
          <a:bodyPr/>
          <a:lstStyle/>
          <a:p>
            <a:r>
              <a:rPr lang="en-US" dirty="0" smtClean="0"/>
              <a:t>Be familiar with the test/manual</a:t>
            </a:r>
          </a:p>
          <a:p>
            <a:r>
              <a:rPr lang="en-US" dirty="0" smtClean="0"/>
              <a:t>Test in a distraction free environment that is  well lighted</a:t>
            </a:r>
          </a:p>
          <a:p>
            <a:r>
              <a:rPr lang="en-US" dirty="0" smtClean="0"/>
              <a:t>Establish rapport with the student</a:t>
            </a:r>
          </a:p>
          <a:p>
            <a:r>
              <a:rPr lang="en-US" dirty="0" smtClean="0"/>
              <a:t>Be responsive to student’s level of fatigue</a:t>
            </a:r>
          </a:p>
          <a:p>
            <a:r>
              <a:rPr lang="en-US" dirty="0" smtClean="0"/>
              <a:t>Praise and encourage the student</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3522" y="5976582"/>
            <a:ext cx="968591" cy="881418"/>
          </a:xfrm>
          <a:prstGeom prst="rect">
            <a:avLst/>
          </a:prstGeom>
        </p:spPr>
      </p:pic>
      <p:pic>
        <p:nvPicPr>
          <p:cNvPr id="6" name="Picture 4" descr="http://downloads.clipart.com/1356884.gif?t=1304024086&amp;h=a1e909a0da89fb185040ca1bfc3432e8&amp;u=wizardspah"/>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738918" y="5140941"/>
            <a:ext cx="1671282" cy="1671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165280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p:txBody>
          <a:bodyPr/>
          <a:lstStyle/>
          <a:p>
            <a:r>
              <a:rPr lang="en-US" dirty="0" smtClean="0"/>
              <a:t>GORT-5 Manual</a:t>
            </a:r>
          </a:p>
          <a:p>
            <a:r>
              <a:rPr lang="en-US" dirty="0" smtClean="0"/>
              <a:t>GORT-5 Student Book</a:t>
            </a:r>
          </a:p>
          <a:p>
            <a:r>
              <a:rPr lang="en-US" dirty="0" smtClean="0"/>
              <a:t>Profile/Examiner Record Booklet (Form A or B)</a:t>
            </a:r>
          </a:p>
          <a:p>
            <a:r>
              <a:rPr lang="en-US" dirty="0" smtClean="0"/>
              <a:t>2 sharpened pencils</a:t>
            </a:r>
          </a:p>
          <a:p>
            <a:r>
              <a:rPr lang="en-US" dirty="0" smtClean="0"/>
              <a:t>stopwatch</a:t>
            </a:r>
          </a:p>
          <a:p>
            <a:endParaRPr lang="en-US" dirty="0" smtClean="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7200" y="5976582"/>
            <a:ext cx="968591" cy="881418"/>
          </a:xfrm>
          <a:prstGeom prst="rect">
            <a:avLst/>
          </a:prstGeom>
        </p:spPr>
      </p:pic>
      <p:pic>
        <p:nvPicPr>
          <p:cNvPr id="2052" name="Picture 4" descr="http://downloads.clipart.com/1152153.gif?t=1304024306&amp;h=b2ff13f9d63b728b7f7b527897d0e201&amp;u=wizardspa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762632"/>
            <a:ext cx="2286000" cy="1647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403805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Terms found in the GORT-5</a:t>
            </a:r>
            <a:endParaRPr lang="en-US" dirty="0"/>
          </a:p>
        </p:txBody>
      </p:sp>
      <p:sp>
        <p:nvSpPr>
          <p:cNvPr id="3" name="Content Placeholder 2"/>
          <p:cNvSpPr>
            <a:spLocks noGrp="1"/>
          </p:cNvSpPr>
          <p:nvPr>
            <p:ph idx="1"/>
          </p:nvPr>
        </p:nvSpPr>
        <p:spPr/>
        <p:txBody>
          <a:bodyPr/>
          <a:lstStyle/>
          <a:p>
            <a:r>
              <a:rPr lang="en-US" i="1" dirty="0" smtClean="0"/>
              <a:t>Time (in seconds)</a:t>
            </a:r>
            <a:r>
              <a:rPr lang="en-US" dirty="0" smtClean="0"/>
              <a:t> (found under each of the stories):  Refers to the time it takes, in seconds, for the student to read the story</a:t>
            </a:r>
          </a:p>
          <a:p>
            <a:r>
              <a:rPr lang="en-US" i="1" dirty="0" smtClean="0"/>
              <a:t>Deviations from Print (found under each of the stories): </a:t>
            </a:r>
            <a:r>
              <a:rPr lang="en-US" dirty="0" smtClean="0"/>
              <a:t>Alterations (sometimes called errors or miscues) that are made from the text including: substitutions, additions, omissions and other misreading </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2245521791"/>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Key Terms found in the </a:t>
            </a:r>
            <a:r>
              <a:rPr lang="en-US" dirty="0" smtClean="0"/>
              <a:t>GORT-5 cont.</a:t>
            </a:r>
            <a:endParaRPr lang="en-US" dirty="0"/>
          </a:p>
        </p:txBody>
      </p:sp>
      <p:sp>
        <p:nvSpPr>
          <p:cNvPr id="3" name="Content Placeholder 2"/>
          <p:cNvSpPr>
            <a:spLocks noGrp="1"/>
          </p:cNvSpPr>
          <p:nvPr>
            <p:ph idx="1"/>
          </p:nvPr>
        </p:nvSpPr>
        <p:spPr/>
        <p:txBody>
          <a:bodyPr>
            <a:normAutofit lnSpcReduction="10000"/>
          </a:bodyPr>
          <a:lstStyle/>
          <a:p>
            <a:r>
              <a:rPr lang="en-US" i="1" dirty="0" smtClean="0"/>
              <a:t>Comprehension Score (found at the end of the comprehension questions):  </a:t>
            </a:r>
            <a:r>
              <a:rPr lang="en-US" dirty="0" smtClean="0"/>
              <a:t>5 questions asked after each story is read</a:t>
            </a:r>
          </a:p>
          <a:p>
            <a:r>
              <a:rPr lang="en-US" i="1" dirty="0" smtClean="0"/>
              <a:t>Converting Time and Deviations from Print to Rate/Accuracy (found at the bottom of the page): </a:t>
            </a:r>
            <a:r>
              <a:rPr lang="en-US" dirty="0" smtClean="0"/>
              <a:t>Title of the conversion table found at the bottom of each story.  Time (in seconds) is converted to a Rate Score and Deviations from Print is converted to an Accuracy Score.</a:t>
            </a:r>
            <a:endParaRPr lang="en-US" i="1"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124391840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Key Terms found in the </a:t>
            </a:r>
            <a:r>
              <a:rPr lang="en-US" dirty="0" smtClean="0"/>
              <a:t>GORT-5 </a:t>
            </a:r>
            <a:r>
              <a:rPr lang="en-US" dirty="0"/>
              <a:t>cont.</a:t>
            </a:r>
          </a:p>
        </p:txBody>
      </p:sp>
      <p:sp>
        <p:nvSpPr>
          <p:cNvPr id="3" name="Content Placeholder 2"/>
          <p:cNvSpPr>
            <a:spLocks noGrp="1"/>
          </p:cNvSpPr>
          <p:nvPr>
            <p:ph idx="1"/>
          </p:nvPr>
        </p:nvSpPr>
        <p:spPr/>
        <p:txBody>
          <a:bodyPr/>
          <a:lstStyle/>
          <a:p>
            <a:r>
              <a:rPr lang="en-US" i="1" dirty="0" smtClean="0"/>
              <a:t>Rate Score (found at the bottom of the page):</a:t>
            </a:r>
            <a:r>
              <a:rPr lang="en-US" dirty="0" smtClean="0"/>
              <a:t> derived using the conversion table</a:t>
            </a:r>
          </a:p>
          <a:p>
            <a:r>
              <a:rPr lang="en-US" i="1" dirty="0" smtClean="0"/>
              <a:t>Accuracy Score (found at the bottom of the page):</a:t>
            </a:r>
            <a:r>
              <a:rPr lang="en-US" dirty="0"/>
              <a:t>derived using the conversion table</a:t>
            </a:r>
          </a:p>
          <a:p>
            <a:r>
              <a:rPr lang="en-US" i="1" dirty="0" smtClean="0"/>
              <a:t>Fluency Score (found at the bottom of the page): </a:t>
            </a:r>
            <a:r>
              <a:rPr lang="en-US" dirty="0" smtClean="0"/>
              <a:t>overall index of rate and accuracy for each story</a:t>
            </a:r>
            <a:endParaRPr lang="en-US" i="1"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374038964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Administration Time</a:t>
            </a:r>
            <a:endParaRPr lang="en-US" dirty="0"/>
          </a:p>
        </p:txBody>
      </p:sp>
      <p:sp>
        <p:nvSpPr>
          <p:cNvPr id="3" name="Content Placeholder 2"/>
          <p:cNvSpPr>
            <a:spLocks noGrp="1"/>
          </p:cNvSpPr>
          <p:nvPr>
            <p:ph idx="1"/>
          </p:nvPr>
        </p:nvSpPr>
        <p:spPr/>
        <p:txBody>
          <a:bodyPr/>
          <a:lstStyle/>
          <a:p>
            <a:r>
              <a:rPr lang="en-US" dirty="0" smtClean="0"/>
              <a:t>GORT-5 can usually be given in about 15 to 45 minutes.  Best administered in one session, but two sessions are sometimes required (for example if a reader becomes fatigued or uncooperative).</a:t>
            </a:r>
          </a:p>
          <a:p>
            <a:r>
              <a:rPr lang="en-US" dirty="0" smtClean="0"/>
              <a:t>Read instructions on p. 3 of examiner record booklet before student begins reading</a:t>
            </a:r>
          </a:p>
          <a:p>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1861457857"/>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Entry Points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Testing should begin at the story level that corresponds to the student’s grade level (if you know the student is a poor reader, you should begin at a lower level)  </a:t>
            </a:r>
          </a:p>
          <a:p>
            <a:pPr marL="0" indent="0">
              <a:buNone/>
            </a:pPr>
            <a:r>
              <a:rPr lang="en-US" b="1" u="sng" dirty="0" smtClean="0"/>
              <a:t>Grades</a:t>
            </a:r>
            <a:r>
              <a:rPr lang="en-US" b="1" dirty="0" smtClean="0"/>
              <a:t>                                </a:t>
            </a:r>
            <a:r>
              <a:rPr lang="en-US" b="1" u="sng" dirty="0" smtClean="0"/>
              <a:t>Starting Points</a:t>
            </a:r>
          </a:p>
          <a:p>
            <a:pPr marL="0" indent="0">
              <a:buNone/>
            </a:pPr>
            <a:r>
              <a:rPr lang="en-US" dirty="0" smtClean="0"/>
              <a:t>Grades 1 -3				Story 1</a:t>
            </a:r>
          </a:p>
          <a:p>
            <a:pPr marL="0" indent="0">
              <a:buNone/>
            </a:pPr>
            <a:r>
              <a:rPr lang="en-US" dirty="0"/>
              <a:t>Grades </a:t>
            </a:r>
            <a:r>
              <a:rPr lang="en-US" dirty="0" smtClean="0"/>
              <a:t>4-5		</a:t>
            </a:r>
            <a:r>
              <a:rPr lang="en-US" dirty="0"/>
              <a:t>		Story 2</a:t>
            </a:r>
            <a:endParaRPr lang="en-US" dirty="0" smtClean="0"/>
          </a:p>
          <a:p>
            <a:pPr marL="0" indent="0">
              <a:buNone/>
            </a:pPr>
            <a:r>
              <a:rPr lang="en-US" dirty="0"/>
              <a:t>Grades </a:t>
            </a:r>
            <a:r>
              <a:rPr lang="en-US" dirty="0" smtClean="0"/>
              <a:t>6-9		</a:t>
            </a:r>
            <a:r>
              <a:rPr lang="en-US" dirty="0"/>
              <a:t>		</a:t>
            </a:r>
            <a:r>
              <a:rPr lang="en-US" dirty="0" smtClean="0"/>
              <a:t>Story 4</a:t>
            </a:r>
          </a:p>
          <a:p>
            <a:pPr marL="0" indent="0">
              <a:buNone/>
            </a:pPr>
            <a:r>
              <a:rPr lang="en-US" dirty="0" smtClean="0"/>
              <a:t>Grades 10-11			Story 5</a:t>
            </a:r>
          </a:p>
          <a:p>
            <a:pPr marL="0" indent="0">
              <a:buNone/>
            </a:pPr>
            <a:r>
              <a:rPr lang="en-US" dirty="0" smtClean="0"/>
              <a:t>12-postsecondary		Story 6</a:t>
            </a:r>
            <a:endParaRPr lang="en-US" dirty="0"/>
          </a:p>
          <a:p>
            <a:pPr marL="0" indent="0">
              <a:buNone/>
            </a:pPr>
            <a:endParaRPr lang="en-US" dirty="0"/>
          </a:p>
          <a:p>
            <a:pPr marL="0" indent="0">
              <a:buNone/>
            </a:pPr>
            <a:endParaRPr lang="en-US" dirty="0" smtClean="0"/>
          </a:p>
          <a:p>
            <a:pPr marL="0" indent="0">
              <a:buNone/>
            </a:pP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1481954105"/>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Administration Overview</a:t>
            </a:r>
            <a:endParaRPr lang="en-US" dirty="0"/>
          </a:p>
        </p:txBody>
      </p:sp>
      <p:sp>
        <p:nvSpPr>
          <p:cNvPr id="3" name="Content Placeholder 2"/>
          <p:cNvSpPr>
            <a:spLocks noGrp="1"/>
          </p:cNvSpPr>
          <p:nvPr>
            <p:ph idx="1"/>
          </p:nvPr>
        </p:nvSpPr>
        <p:spPr/>
        <p:txBody>
          <a:bodyPr>
            <a:normAutofit fontScale="92500"/>
          </a:bodyPr>
          <a:lstStyle/>
          <a:p>
            <a:pPr marL="514350" indent="-514350">
              <a:buAutoNum type="arabicPeriod"/>
            </a:pPr>
            <a:r>
              <a:rPr lang="en-US" dirty="0" smtClean="0"/>
              <a:t>Student reads story while examiner times the student and marks the errors in the record book.</a:t>
            </a:r>
          </a:p>
          <a:p>
            <a:pPr marL="514350" indent="-514350">
              <a:buAutoNum type="arabicPeriod"/>
            </a:pPr>
            <a:r>
              <a:rPr lang="en-US" dirty="0" smtClean="0"/>
              <a:t>Record the Time in space labeled Time (in seconds)</a:t>
            </a:r>
          </a:p>
          <a:p>
            <a:pPr marL="514350" indent="-514350">
              <a:buAutoNum type="arabicPeriod"/>
            </a:pPr>
            <a:r>
              <a:rPr lang="en-US" dirty="0" smtClean="0"/>
              <a:t>Sum the reading errors and record the total in the space labeled Deviations from Print.</a:t>
            </a:r>
          </a:p>
          <a:p>
            <a:pPr marL="514350" indent="-514350">
              <a:buAutoNum type="arabicPeriod"/>
            </a:pPr>
            <a:r>
              <a:rPr lang="en-US" dirty="0" smtClean="0"/>
              <a:t>Remove the student book and ask the examinee comprehension questions.  Score 1 (correct) or 0 (incorrect).</a:t>
            </a:r>
            <a:endParaRPr lang="en-US" dirty="0"/>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106" y="5840673"/>
            <a:ext cx="1088571" cy="990600"/>
          </a:xfrm>
          <a:prstGeom prst="rect">
            <a:avLst/>
          </a:prstGeom>
        </p:spPr>
      </p:pic>
    </p:spTree>
    <p:extLst>
      <p:ext uri="{BB962C8B-B14F-4D97-AF65-F5344CB8AC3E}">
        <p14:creationId xmlns:p14="http://schemas.microsoft.com/office/powerpoint/2010/main" val="3421759480"/>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Story Administration </a:t>
            </a:r>
            <a:r>
              <a:rPr lang="en-US" dirty="0" smtClean="0"/>
              <a:t>Overview (cont.)</a:t>
            </a:r>
            <a:endParaRPr lang="en-US" dirty="0"/>
          </a:p>
        </p:txBody>
      </p:sp>
      <p:sp>
        <p:nvSpPr>
          <p:cNvPr id="3" name="Content Placeholder 2"/>
          <p:cNvSpPr>
            <a:spLocks noGrp="1"/>
          </p:cNvSpPr>
          <p:nvPr>
            <p:ph idx="1"/>
          </p:nvPr>
        </p:nvSpPr>
        <p:spPr/>
        <p:txBody>
          <a:bodyPr/>
          <a:lstStyle/>
          <a:p>
            <a:pPr marL="514350" indent="-514350">
              <a:buAutoNum type="arabicPeriod" startAt="5"/>
            </a:pPr>
            <a:r>
              <a:rPr lang="en-US" dirty="0" smtClean="0"/>
              <a:t>Sum the correct comprehension responses and write total in Comprehension Score box.</a:t>
            </a:r>
          </a:p>
          <a:p>
            <a:pPr marL="514350" indent="-514350">
              <a:buAutoNum type="arabicPeriod" startAt="5"/>
            </a:pPr>
            <a:r>
              <a:rPr lang="en-US" dirty="0" smtClean="0"/>
              <a:t>Convert the student’s reading time to a Rate Score.</a:t>
            </a:r>
          </a:p>
          <a:p>
            <a:pPr marL="514350" indent="-514350">
              <a:buAutoNum type="arabicPeriod" startAt="5"/>
            </a:pPr>
            <a:r>
              <a:rPr lang="en-US" dirty="0" smtClean="0"/>
              <a:t>Convert the Deviation from Print Total to an Accuracy Score.</a:t>
            </a:r>
          </a:p>
          <a:p>
            <a:pPr marL="514350" indent="-514350">
              <a:buAutoNum type="arabicPeriod" startAt="5"/>
            </a:pPr>
            <a:r>
              <a:rPr lang="en-US" dirty="0" smtClean="0"/>
              <a:t>Sum the Rate and Accuracy Score to find Fluency Score.</a:t>
            </a:r>
          </a:p>
          <a:p>
            <a:pPr marL="514350" indent="-514350">
              <a:buAutoNum type="arabicPeriod" startAt="5"/>
            </a:pPr>
            <a:endParaRPr lang="en-US" dirty="0" smtClean="0"/>
          </a:p>
          <a:p>
            <a:endParaRPr lang="en-US" dirty="0"/>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106" y="5840673"/>
            <a:ext cx="1088571" cy="990600"/>
          </a:xfrm>
          <a:prstGeom prst="rect">
            <a:avLst/>
          </a:prstGeom>
        </p:spPr>
      </p:pic>
    </p:spTree>
    <p:extLst>
      <p:ext uri="{BB962C8B-B14F-4D97-AF65-F5344CB8AC3E}">
        <p14:creationId xmlns:p14="http://schemas.microsoft.com/office/powerpoint/2010/main" val="334404810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Basals</a:t>
            </a:r>
            <a:r>
              <a:rPr lang="en-US" dirty="0" smtClean="0"/>
              <a:t> and Ceilings</a:t>
            </a:r>
            <a:endParaRPr lang="en-US" dirty="0"/>
          </a:p>
        </p:txBody>
      </p:sp>
      <p:sp>
        <p:nvSpPr>
          <p:cNvPr id="3" name="Content Placeholder 2"/>
          <p:cNvSpPr>
            <a:spLocks noGrp="1"/>
          </p:cNvSpPr>
          <p:nvPr>
            <p:ph idx="1"/>
          </p:nvPr>
        </p:nvSpPr>
        <p:spPr/>
        <p:txBody>
          <a:bodyPr/>
          <a:lstStyle/>
          <a:p>
            <a:r>
              <a:rPr lang="en-US" dirty="0" err="1" smtClean="0"/>
              <a:t>Basals</a:t>
            </a:r>
            <a:r>
              <a:rPr lang="en-US" dirty="0" smtClean="0"/>
              <a:t> and ceilings are used in scoring the GORT-5.  Fluency is the only score to determine </a:t>
            </a:r>
            <a:r>
              <a:rPr lang="en-US" dirty="0" err="1" smtClean="0"/>
              <a:t>basals</a:t>
            </a:r>
            <a:r>
              <a:rPr lang="en-US" dirty="0" smtClean="0"/>
              <a:t> and ceilings (this is a change from the GORT-4)</a:t>
            </a:r>
          </a:p>
          <a:p>
            <a:r>
              <a:rPr lang="en-US" dirty="0" err="1" smtClean="0"/>
              <a:t>Basals</a:t>
            </a:r>
            <a:r>
              <a:rPr lang="en-US" dirty="0" smtClean="0"/>
              <a:t> and ceilings must be computed and considered during testing to assure correct test administration</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pic>
        <p:nvPicPr>
          <p:cNvPr id="6"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3400" y="6019800"/>
            <a:ext cx="968591" cy="881418"/>
          </a:xfrm>
          <a:prstGeom prst="rect">
            <a:avLst/>
          </a:prstGeom>
        </p:spPr>
      </p:pic>
    </p:spTree>
    <p:extLst>
      <p:ext uri="{BB962C8B-B14F-4D97-AF65-F5344CB8AC3E}">
        <p14:creationId xmlns:p14="http://schemas.microsoft.com/office/powerpoint/2010/main" val="379501897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a:t>Overview</a:t>
            </a:r>
          </a:p>
          <a:p>
            <a:r>
              <a:rPr lang="en-US" dirty="0"/>
              <a:t>Subtests</a:t>
            </a:r>
          </a:p>
          <a:p>
            <a:r>
              <a:rPr lang="en-US" dirty="0"/>
              <a:t>Test Administration</a:t>
            </a:r>
          </a:p>
          <a:p>
            <a:r>
              <a:rPr lang="en-US" dirty="0"/>
              <a:t>Scoring</a:t>
            </a:r>
          </a:p>
          <a:p>
            <a:r>
              <a:rPr lang="en-US" dirty="0"/>
              <a:t>Practice</a:t>
            </a:r>
          </a:p>
          <a:p>
            <a:endParaRPr lang="en-US" dirty="0"/>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106" y="5840673"/>
            <a:ext cx="1088571" cy="990600"/>
          </a:xfrm>
          <a:prstGeom prst="rect">
            <a:avLst/>
          </a:prstGeom>
        </p:spPr>
      </p:pic>
    </p:spTree>
    <p:extLst>
      <p:ext uri="{BB962C8B-B14F-4D97-AF65-F5344CB8AC3E}">
        <p14:creationId xmlns:p14="http://schemas.microsoft.com/office/powerpoint/2010/main" val="2963148755"/>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Basals</a:t>
            </a:r>
            <a:r>
              <a:rPr lang="en-US" dirty="0" smtClean="0"/>
              <a:t>/Ceilings for Fluency Score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Note the time, in seconds, it takes for the reader to complete the passage.  Mark the number of seconds in the space under each passage.</a:t>
            </a:r>
          </a:p>
          <a:p>
            <a:r>
              <a:rPr lang="en-US" dirty="0" smtClean="0"/>
              <a:t>Convert this value to a 0-5 point Rate Score using the conversion table at the bottom of the page.</a:t>
            </a:r>
          </a:p>
          <a:p>
            <a:r>
              <a:rPr lang="en-US" dirty="0" smtClean="0"/>
              <a:t>Record the number of Deviations from Print in the space and use the conversion table to obtain Accuracy Score.  Add the two together to obtain Fluency Score.</a:t>
            </a:r>
          </a:p>
          <a:p>
            <a:r>
              <a:rPr lang="en-US" dirty="0" smtClean="0"/>
              <a:t>Basal is when readers Fluency Score for a story is 9 or 10</a:t>
            </a:r>
            <a:r>
              <a:rPr lang="en-US" dirty="0"/>
              <a:t> </a:t>
            </a:r>
            <a:r>
              <a:rPr lang="en-US" dirty="0" smtClean="0"/>
              <a:t>for two consecutive stories.   Ceiling occurs when the Fluency Score is 2 or less for </a:t>
            </a:r>
            <a:r>
              <a:rPr lang="en-US" dirty="0"/>
              <a:t>two consecutive </a:t>
            </a:r>
            <a:r>
              <a:rPr lang="en-US" dirty="0" smtClean="0"/>
              <a:t>stories.</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1722004888"/>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Basal/Double Ceiling</a:t>
            </a:r>
            <a:endParaRPr lang="en-US" dirty="0"/>
          </a:p>
        </p:txBody>
      </p:sp>
      <p:sp>
        <p:nvSpPr>
          <p:cNvPr id="3" name="Content Placeholder 2"/>
          <p:cNvSpPr>
            <a:spLocks noGrp="1"/>
          </p:cNvSpPr>
          <p:nvPr>
            <p:ph idx="1"/>
          </p:nvPr>
        </p:nvSpPr>
        <p:spPr/>
        <p:txBody>
          <a:bodyPr/>
          <a:lstStyle/>
          <a:p>
            <a:r>
              <a:rPr lang="en-US" dirty="0" smtClean="0"/>
              <a:t>If two </a:t>
            </a:r>
            <a:r>
              <a:rPr lang="en-US" dirty="0" err="1" smtClean="0"/>
              <a:t>basals</a:t>
            </a:r>
            <a:r>
              <a:rPr lang="en-US" dirty="0" smtClean="0"/>
              <a:t> are established, then the true basal is the one closest to the ceiling, this a higher score.</a:t>
            </a:r>
          </a:p>
          <a:p>
            <a:r>
              <a:rPr lang="en-US" dirty="0" smtClean="0"/>
              <a:t>If two ceilings are found, then the one closest to the basal is the true ceiling, resulting in a lower score.</a:t>
            </a:r>
          </a:p>
          <a:p>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397890907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Prompting and Timing</a:t>
            </a:r>
            <a:endParaRPr lang="en-US" dirty="0"/>
          </a:p>
        </p:txBody>
      </p:sp>
      <p:sp>
        <p:nvSpPr>
          <p:cNvPr id="3" name="Content Placeholder 2"/>
          <p:cNvSpPr>
            <a:spLocks noGrp="1"/>
          </p:cNvSpPr>
          <p:nvPr>
            <p:ph idx="1"/>
          </p:nvPr>
        </p:nvSpPr>
        <p:spPr/>
        <p:txBody>
          <a:bodyPr/>
          <a:lstStyle/>
          <a:p>
            <a:r>
              <a:rPr lang="en-US" dirty="0" smtClean="0"/>
              <a:t>Begin the timer then the examinee begins reading.  Stop when examinee stops reading the story.  You may stop the timer if the examinee skips a line.  Stop timer.  Redirect him to the correct line and restart time when he begins reading again.</a:t>
            </a:r>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19882447"/>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Marking Deviations</a:t>
            </a:r>
            <a:endParaRPr lang="en-US" dirty="0"/>
          </a:p>
        </p:txBody>
      </p:sp>
      <p:sp>
        <p:nvSpPr>
          <p:cNvPr id="3" name="Content Placeholder 2"/>
          <p:cNvSpPr>
            <a:spLocks noGrp="1"/>
          </p:cNvSpPr>
          <p:nvPr>
            <p:ph idx="1"/>
          </p:nvPr>
        </p:nvSpPr>
        <p:spPr/>
        <p:txBody>
          <a:bodyPr/>
          <a:lstStyle/>
          <a:p>
            <a:r>
              <a:rPr lang="en-US" dirty="0" smtClean="0"/>
              <a:t>Mark in one of two ways:</a:t>
            </a:r>
          </a:p>
          <a:p>
            <a:pPr marL="0" indent="0">
              <a:buNone/>
            </a:pPr>
            <a:r>
              <a:rPr lang="en-US" dirty="0"/>
              <a:t>	</a:t>
            </a:r>
            <a:r>
              <a:rPr lang="en-US" dirty="0" smtClean="0"/>
              <a:t>1. a simple slash marking system, or</a:t>
            </a:r>
          </a:p>
          <a:p>
            <a:pPr marL="0" indent="0">
              <a:buNone/>
            </a:pPr>
            <a:r>
              <a:rPr lang="en-US" dirty="0"/>
              <a:t>	</a:t>
            </a:r>
            <a:r>
              <a:rPr lang="en-US" dirty="0" smtClean="0"/>
              <a:t>2. a separate marking system for a miscue</a:t>
            </a:r>
          </a:p>
          <a:p>
            <a:pPr marL="0" indent="0">
              <a:buNone/>
            </a:pPr>
            <a:r>
              <a:rPr lang="en-US" dirty="0"/>
              <a:t> </a:t>
            </a:r>
            <a:r>
              <a:rPr lang="en-US" dirty="0" smtClean="0"/>
              <a:t>             analysis</a:t>
            </a:r>
            <a:endParaRPr lang="en-US" dirty="0"/>
          </a:p>
        </p:txBody>
      </p:sp>
      <p:sp>
        <p:nvSpPr>
          <p:cNvPr id="4" name="Footer Placeholder 3"/>
          <p:cNvSpPr>
            <a:spLocks noGrp="1"/>
          </p:cNvSpPr>
          <p:nvPr>
            <p:ph type="ftr" sz="quarter" idx="11"/>
          </p:nvPr>
        </p:nvSpPr>
        <p:spPr/>
        <p:txBody>
          <a:bodyPr/>
          <a:lstStyle/>
          <a:p>
            <a:endParaRPr lang="en-US" dirty="0"/>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pic>
        <p:nvPicPr>
          <p:cNvPr id="3074" name="Picture 2" descr="http://images.clipart.com/thb/thb6/CL/artineed/school/grades_k_8_handwriting_001/15986435.thb.jpg?0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6856" y="3733800"/>
            <a:ext cx="3333750" cy="2457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911272"/>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Deviations</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10000"/>
          </a:bodyPr>
          <a:lstStyle/>
          <a:p>
            <a:r>
              <a:rPr lang="en-US" dirty="0" smtClean="0"/>
              <a:t>Word not read correctly, mispronounced, omitted or replaced (substitution).</a:t>
            </a:r>
          </a:p>
          <a:p>
            <a:r>
              <a:rPr lang="en-US" dirty="0" smtClean="0"/>
              <a:t>Student pauses for 5 seconds without audible attempt to read word (provide the word).  Max number of words to be provided to reader is listed under each prompt.  If student exceeds this, do not ask comprehension questions (score a zero).</a:t>
            </a:r>
          </a:p>
          <a:p>
            <a:r>
              <a:rPr lang="en-US" dirty="0" smtClean="0"/>
              <a:t>If student is attempting to sound out word, give him 10 seconds before providing word—give credit if he reads correctly within 10 seconds</a:t>
            </a:r>
          </a:p>
          <a:p>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802345589"/>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Deviations, cont.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For self-correction, place a slash in front of the corrected word</a:t>
            </a:r>
          </a:p>
          <a:p>
            <a:r>
              <a:rPr lang="en-US" dirty="0" smtClean="0"/>
              <a:t>For additions, place a slash between words addition is made</a:t>
            </a:r>
          </a:p>
          <a:p>
            <a:r>
              <a:rPr lang="en-US" dirty="0" smtClean="0"/>
              <a:t>For repetitions, place a slash over the word repeated</a:t>
            </a:r>
          </a:p>
          <a:p>
            <a:r>
              <a:rPr lang="en-US" dirty="0" smtClean="0"/>
              <a:t>Score regional pronunciations as correct</a:t>
            </a:r>
          </a:p>
          <a:p>
            <a:r>
              <a:rPr lang="en-US" dirty="0" smtClean="0"/>
              <a:t>If reader skips a line, stop time, direct him to correct spot and continue timing—one deviation</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664761765"/>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Story Deviations, cont.</a:t>
            </a:r>
            <a:endParaRPr lang="en-US" dirty="0"/>
          </a:p>
        </p:txBody>
      </p:sp>
      <p:sp>
        <p:nvSpPr>
          <p:cNvPr id="3" name="Content Placeholder 2"/>
          <p:cNvSpPr>
            <a:spLocks noGrp="1"/>
          </p:cNvSpPr>
          <p:nvPr>
            <p:ph idx="1"/>
          </p:nvPr>
        </p:nvSpPr>
        <p:spPr/>
        <p:txBody>
          <a:bodyPr/>
          <a:lstStyle/>
          <a:p>
            <a:r>
              <a:rPr lang="en-US" dirty="0" smtClean="0"/>
              <a:t>After student completes the story, sum the number of slashes and record total below passage.</a:t>
            </a:r>
          </a:p>
          <a:p>
            <a:r>
              <a:rPr lang="en-US" dirty="0" smtClean="0"/>
              <a:t>Use the conversion table at the bottom of the page to determine accuracy score.  </a:t>
            </a:r>
          </a:p>
          <a:p>
            <a:r>
              <a:rPr lang="en-US" dirty="0" smtClean="0"/>
              <a:t>Add the Rate and Accuracy Sum for each story to achieve Fluency Score.</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2689837826"/>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Comprehension Scores</a:t>
            </a:r>
            <a:endParaRPr lang="en-US" dirty="0"/>
          </a:p>
        </p:txBody>
      </p:sp>
      <p:sp>
        <p:nvSpPr>
          <p:cNvPr id="3" name="Content Placeholder 2"/>
          <p:cNvSpPr>
            <a:spLocks noGrp="1"/>
          </p:cNvSpPr>
          <p:nvPr>
            <p:ph idx="1"/>
          </p:nvPr>
        </p:nvSpPr>
        <p:spPr/>
        <p:txBody>
          <a:bodyPr>
            <a:normAutofit/>
          </a:bodyPr>
          <a:lstStyle/>
          <a:p>
            <a:r>
              <a:rPr lang="en-US" dirty="0" smtClean="0"/>
              <a:t>After marking miscues and rate, remove the Student Book before reading the questions.  </a:t>
            </a:r>
            <a:r>
              <a:rPr lang="en-US" dirty="0"/>
              <a:t>R</a:t>
            </a:r>
            <a:r>
              <a:rPr lang="en-US" dirty="0" smtClean="0"/>
              <a:t>ead the comprehension questions aloud. Student is NOT allowed to review the passage.</a:t>
            </a:r>
          </a:p>
          <a:p>
            <a:r>
              <a:rPr lang="en-US" dirty="0" smtClean="0"/>
              <a:t>See p 15 of Examiner’s Manual for more info.</a:t>
            </a:r>
          </a:p>
          <a:p>
            <a:r>
              <a:rPr lang="en-US" dirty="0" smtClean="0"/>
              <a:t>Mark each question with a 1 for correct or a 0 for incorrect.  Note total in Comprehension Score box.</a:t>
            </a:r>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318986017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Completing the Profile Booklet</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Determine Exact Age</a:t>
            </a:r>
          </a:p>
          <a:p>
            <a:r>
              <a:rPr lang="en-US" dirty="0" smtClean="0"/>
              <a:t>In Section II record scores for Rate, Accuracy, Fluency and Comprehension for each story in the appropriate column.  </a:t>
            </a:r>
          </a:p>
          <a:p>
            <a:r>
              <a:rPr lang="en-US" dirty="0" smtClean="0"/>
              <a:t>Sum scores in each column.</a:t>
            </a:r>
          </a:p>
          <a:p>
            <a:r>
              <a:rPr lang="en-US" dirty="0" smtClean="0"/>
              <a:t>Use Appendix B (form A) or Appendix C (form B) to convert to scaled scores </a:t>
            </a:r>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712000858"/>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Scoring</a:t>
            </a:r>
            <a:endParaRPr lang="en-US" dirty="0"/>
          </a:p>
        </p:txBody>
      </p:sp>
      <p:sp>
        <p:nvSpPr>
          <p:cNvPr id="3" name="Content Placeholder 2"/>
          <p:cNvSpPr>
            <a:spLocks noGrp="1"/>
          </p:cNvSpPr>
          <p:nvPr>
            <p:ph idx="1"/>
          </p:nvPr>
        </p:nvSpPr>
        <p:spPr/>
        <p:txBody>
          <a:bodyPr/>
          <a:lstStyle/>
          <a:p>
            <a:r>
              <a:rPr lang="en-US" dirty="0"/>
              <a:t>Sum Fluency and Comprehension Scores (in ovals).  Convert to Oral Reading Index (ORI) using Appendix </a:t>
            </a:r>
            <a:r>
              <a:rPr lang="en-US" dirty="0" smtClean="0"/>
              <a:t>D.</a:t>
            </a:r>
            <a:endParaRPr lang="en-US" dirty="0"/>
          </a:p>
          <a:p>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354162291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Learner Objectives</a:t>
            </a:r>
          </a:p>
        </p:txBody>
      </p:sp>
      <p:sp>
        <p:nvSpPr>
          <p:cNvPr id="3" name="Content Placeholder 2"/>
          <p:cNvSpPr>
            <a:spLocks noGrp="1"/>
          </p:cNvSpPr>
          <p:nvPr>
            <p:ph idx="1"/>
          </p:nvPr>
        </p:nvSpPr>
        <p:spPr/>
        <p:txBody>
          <a:bodyPr/>
          <a:lstStyle/>
          <a:p>
            <a:r>
              <a:rPr lang="en-US" dirty="0"/>
              <a:t>The learner will be able </a:t>
            </a:r>
            <a:r>
              <a:rPr lang="en-US" dirty="0" smtClean="0"/>
              <a:t>to describe the </a:t>
            </a:r>
          </a:p>
          <a:p>
            <a:pPr marL="0" indent="0">
              <a:buNone/>
            </a:pPr>
            <a:r>
              <a:rPr lang="en-US" dirty="0"/>
              <a:t>	</a:t>
            </a:r>
            <a:r>
              <a:rPr lang="en-US" dirty="0" smtClean="0"/>
              <a:t>GORT-5  and its functions.</a:t>
            </a:r>
          </a:p>
          <a:p>
            <a:r>
              <a:rPr lang="en-US" dirty="0" smtClean="0"/>
              <a:t>The </a:t>
            </a:r>
            <a:r>
              <a:rPr lang="en-US" dirty="0"/>
              <a:t>learner will be able to administer the </a:t>
            </a:r>
            <a:r>
              <a:rPr lang="en-US" dirty="0" smtClean="0"/>
              <a:t>GORT-5.</a:t>
            </a:r>
          </a:p>
          <a:p>
            <a:r>
              <a:rPr lang="en-US" dirty="0" smtClean="0"/>
              <a:t>The </a:t>
            </a:r>
            <a:r>
              <a:rPr lang="en-US" dirty="0"/>
              <a:t>learner will be able to score and interpret the </a:t>
            </a:r>
            <a:r>
              <a:rPr lang="en-US" dirty="0" smtClean="0"/>
              <a:t>GORT-5.</a:t>
            </a:r>
            <a:endParaRPr lang="en-US" dirty="0"/>
          </a:p>
        </p:txBody>
      </p:sp>
      <p:sp>
        <p:nvSpPr>
          <p:cNvPr id="4" name="Footer Placeholder 3"/>
          <p:cNvSpPr>
            <a:spLocks noGrp="1"/>
          </p:cNvSpPr>
          <p:nvPr>
            <p:ph type="ftr" sz="quarter" idx="1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106" y="5840673"/>
            <a:ext cx="1088571" cy="990600"/>
          </a:xfrm>
          <a:prstGeom prst="rect">
            <a:avLst/>
          </a:prstGeom>
        </p:spPr>
      </p:pic>
    </p:spTree>
    <p:extLst>
      <p:ext uri="{BB962C8B-B14F-4D97-AF65-F5344CB8AC3E}">
        <p14:creationId xmlns:p14="http://schemas.microsoft.com/office/powerpoint/2010/main" val="3152784587"/>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Story 7 – Form A</a:t>
            </a:r>
            <a:endParaRPr lang="en-US" dirty="0"/>
          </a:p>
        </p:txBody>
      </p:sp>
      <p:sp>
        <p:nvSpPr>
          <p:cNvPr id="3" name="Content Placeholder 2"/>
          <p:cNvSpPr>
            <a:spLocks noGrp="1"/>
          </p:cNvSpPr>
          <p:nvPr>
            <p:ph idx="1"/>
          </p:nvPr>
        </p:nvSpPr>
        <p:spPr/>
        <p:txBody>
          <a:bodyPr/>
          <a:lstStyle/>
          <a:p>
            <a:r>
              <a:rPr lang="en-US" dirty="0"/>
              <a:t>http://www2.yisd.net/education/components/docmgr/default.php?sectiondetailid=129654</a:t>
            </a:r>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867400"/>
            <a:ext cx="968591" cy="881418"/>
          </a:xfrm>
          <a:prstGeom prst="rect">
            <a:avLst/>
          </a:prstGeom>
        </p:spPr>
      </p:pic>
    </p:spTree>
    <p:extLst>
      <p:ext uri="{BB962C8B-B14F-4D97-AF65-F5344CB8AC3E}">
        <p14:creationId xmlns:p14="http://schemas.microsoft.com/office/powerpoint/2010/main" val="2359805247"/>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4898"/>
            <a:ext cx="9144000" cy="7816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394260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GORT History</a:t>
            </a:r>
            <a:endParaRPr lang="en-US" dirty="0"/>
          </a:p>
        </p:txBody>
      </p:sp>
      <p:sp>
        <p:nvSpPr>
          <p:cNvPr id="3" name="Content Placeholder 2"/>
          <p:cNvSpPr>
            <a:spLocks noGrp="1"/>
          </p:cNvSpPr>
          <p:nvPr>
            <p:ph idx="1"/>
          </p:nvPr>
        </p:nvSpPr>
        <p:spPr>
          <a:xfrm>
            <a:off x="457200" y="1295400"/>
            <a:ext cx="8229600" cy="4830763"/>
          </a:xfrm>
        </p:spPr>
        <p:txBody>
          <a:bodyPr>
            <a:normAutofit fontScale="92500"/>
          </a:bodyPr>
          <a:lstStyle/>
          <a:p>
            <a:r>
              <a:rPr lang="en-US" dirty="0" smtClean="0"/>
              <a:t>The original GORT was developed I 1963.  It was revised in 1986, again in 1992 and most recently in 2012.  GORT 5 includes:</a:t>
            </a:r>
          </a:p>
          <a:p>
            <a:pPr>
              <a:buFontTx/>
              <a:buChar char="-"/>
            </a:pPr>
            <a:r>
              <a:rPr lang="en-US" dirty="0" smtClean="0"/>
              <a:t>immediate and delayed test-retest studies</a:t>
            </a:r>
          </a:p>
          <a:p>
            <a:pPr marL="0" indent="0">
              <a:buNone/>
            </a:pPr>
            <a:r>
              <a:rPr lang="en-US" dirty="0" smtClean="0"/>
              <a:t>-  revised format of comprehension questions</a:t>
            </a:r>
          </a:p>
          <a:p>
            <a:pPr>
              <a:buFontTx/>
              <a:buChar char="-"/>
            </a:pPr>
            <a:r>
              <a:rPr lang="en-US" dirty="0" smtClean="0"/>
              <a:t>rewrote  certain sections of the manual for 	clarity</a:t>
            </a:r>
          </a:p>
          <a:p>
            <a:pPr>
              <a:buFontTx/>
              <a:buChar char="-"/>
            </a:pPr>
            <a:r>
              <a:rPr lang="en-US" dirty="0" smtClean="0"/>
              <a:t>new normative data</a:t>
            </a:r>
          </a:p>
          <a:p>
            <a:pPr>
              <a:buFontTx/>
              <a:buChar char="-"/>
            </a:pPr>
            <a:r>
              <a:rPr lang="en-US" dirty="0"/>
              <a:t>e</a:t>
            </a:r>
            <a:r>
              <a:rPr lang="en-US" dirty="0" smtClean="0"/>
              <a:t>xtended norms upward to include to age 23-11</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7106" y="5840673"/>
            <a:ext cx="1088571" cy="990600"/>
          </a:xfrm>
          <a:prstGeom prst="rect">
            <a:avLst/>
          </a:prstGeom>
        </p:spPr>
      </p:pic>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0627871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Description of GORT-5</a:t>
            </a:r>
            <a:endParaRPr lang="en-US" dirty="0"/>
          </a:p>
        </p:txBody>
      </p:sp>
      <p:sp>
        <p:nvSpPr>
          <p:cNvPr id="10" name="Content Placeholder 9"/>
          <p:cNvSpPr>
            <a:spLocks noGrp="1"/>
          </p:cNvSpPr>
          <p:nvPr>
            <p:ph idx="1"/>
          </p:nvPr>
        </p:nvSpPr>
        <p:spPr/>
        <p:txBody>
          <a:bodyPr>
            <a:normAutofit fontScale="92500" lnSpcReduction="10000"/>
          </a:bodyPr>
          <a:lstStyle/>
          <a:p>
            <a:r>
              <a:rPr lang="en-US" dirty="0"/>
              <a:t>N</a:t>
            </a:r>
            <a:r>
              <a:rPr lang="en-US" dirty="0" smtClean="0"/>
              <a:t>orm-referenced, reliable, and valid test of oral reading rate, accuracy, fluency and comprehension</a:t>
            </a:r>
          </a:p>
          <a:p>
            <a:r>
              <a:rPr lang="en-US" dirty="0" smtClean="0"/>
              <a:t>Ages 6 years 0 months (6-0) to 18 years 11 months (23-11)</a:t>
            </a:r>
          </a:p>
          <a:p>
            <a:r>
              <a:rPr lang="en-US" dirty="0" smtClean="0"/>
              <a:t>2 forms (A and B) containing 16 separate stories</a:t>
            </a:r>
          </a:p>
          <a:p>
            <a:r>
              <a:rPr lang="en-US" dirty="0" smtClean="0"/>
              <a:t>5 multiple choice comprehension questions follow each story</a:t>
            </a:r>
          </a:p>
          <a:p>
            <a:r>
              <a:rPr lang="en-US" dirty="0" smtClean="0"/>
              <a:t>Testing Time:  15-45 minutes</a:t>
            </a:r>
            <a:endParaRPr lang="en-US" dirty="0"/>
          </a:p>
        </p:txBody>
      </p:sp>
      <p:sp>
        <p:nvSpPr>
          <p:cNvPr id="7" name="Footer Placeholder 6"/>
          <p:cNvSpPr>
            <a:spLocks noGrp="1"/>
          </p:cNvSpPr>
          <p:nvPr>
            <p:ph type="ftr" sz="quarter" idx="11"/>
          </p:nvPr>
        </p:nvSpPr>
        <p:spPr/>
        <p:txBody>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8884" y="5867400"/>
            <a:ext cx="1088571" cy="990600"/>
          </a:xfrm>
          <a:prstGeom prst="rect">
            <a:avLst/>
          </a:prstGeom>
        </p:spPr>
      </p:pic>
    </p:spTree>
    <p:extLst>
      <p:ext uri="{BB962C8B-B14F-4D97-AF65-F5344CB8AC3E}">
        <p14:creationId xmlns:p14="http://schemas.microsoft.com/office/powerpoint/2010/main" val="190367759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Rate-the amount of time (in seconds) it takes to read a story</a:t>
            </a:r>
          </a:p>
          <a:p>
            <a:r>
              <a:rPr lang="en-US" dirty="0" smtClean="0"/>
              <a:t>Accuracy-the student’s ability to pronounce each word in the story correctly</a:t>
            </a:r>
          </a:p>
          <a:p>
            <a:r>
              <a:rPr lang="en-US" dirty="0" smtClean="0"/>
              <a:t>Fluency-the student’s Rate and Accuracy Scores combined</a:t>
            </a:r>
          </a:p>
          <a:p>
            <a:r>
              <a:rPr lang="en-US" dirty="0" smtClean="0"/>
              <a:t>Comprehension- the number of questions about the stories that the student answers correctly</a:t>
            </a:r>
            <a:endParaRPr lang="en-US" dirty="0"/>
          </a:p>
          <a:p>
            <a:r>
              <a:rPr lang="en-US" dirty="0" smtClean="0"/>
              <a:t>Oral Reading Index -a combination of a student’s Fluency (Rate and Accuracy) and Comprehension Scores</a:t>
            </a:r>
          </a:p>
          <a:p>
            <a:pPr marL="0" indent="0">
              <a:buNone/>
            </a:pPr>
            <a:endParaRPr lang="en-US" dirty="0"/>
          </a:p>
        </p:txBody>
      </p:sp>
      <p:sp>
        <p:nvSpPr>
          <p:cNvPr id="4" name="Footer Placeholder 3"/>
          <p:cNvSpPr>
            <a:spLocks noGrp="1"/>
          </p:cNvSpPr>
          <p:nvPr>
            <p:ph type="ftr" sz="quarter" idx="11"/>
          </p:nvPr>
        </p:nvSpPr>
        <p:spPr/>
        <p:txBody>
          <a:bodyPr/>
          <a:lstStyle/>
          <a:p>
            <a:endParaRPr lang="en-US" dirty="0"/>
          </a:p>
        </p:txBody>
      </p:sp>
      <p:pic>
        <p:nvPicPr>
          <p:cNvPr id="8"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941325"/>
            <a:ext cx="968591" cy="881418"/>
          </a:xfrm>
          <a:prstGeom prst="rect">
            <a:avLst/>
          </a:prstGeom>
        </p:spPr>
      </p:pic>
    </p:spTree>
    <p:extLst>
      <p:ext uri="{BB962C8B-B14F-4D97-AF65-F5344CB8AC3E}">
        <p14:creationId xmlns:p14="http://schemas.microsoft.com/office/powerpoint/2010/main" val="2951826451"/>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Scores</a:t>
            </a:r>
            <a:endParaRPr lang="en-US" dirty="0"/>
          </a:p>
        </p:txBody>
      </p:sp>
      <p:sp>
        <p:nvSpPr>
          <p:cNvPr id="4" name="Footer Placeholder 3"/>
          <p:cNvSpPr>
            <a:spLocks noGrp="1"/>
          </p:cNvSpPr>
          <p:nvPr>
            <p:ph type="ftr" sz="quarter" idx="11"/>
          </p:nvPr>
        </p:nvSpPr>
        <p:spPr/>
        <p:txBody>
          <a:bodyPr/>
          <a:lstStyle/>
          <a:p>
            <a:endParaRPr lang="en-US"/>
          </a:p>
        </p:txBody>
      </p:sp>
      <p:sp>
        <p:nvSpPr>
          <p:cNvPr id="7" name="Content Placeholder 6"/>
          <p:cNvSpPr>
            <a:spLocks noGrp="1"/>
          </p:cNvSpPr>
          <p:nvPr>
            <p:ph idx="1"/>
          </p:nvPr>
        </p:nvSpPr>
        <p:spPr/>
        <p:txBody>
          <a:bodyPr/>
          <a:lstStyle/>
          <a:p>
            <a:r>
              <a:rPr lang="en-US" dirty="0" smtClean="0"/>
              <a:t>Subtest Standard Scores:  Rate, Accuracy, Fluency and Comprehension results are reported as standard scores with a mean of 10 and a standard deviation of 3.</a:t>
            </a:r>
          </a:p>
          <a:p>
            <a:r>
              <a:rPr lang="en-US" dirty="0" smtClean="0"/>
              <a:t>Oral Reading Index -reported as a standard score with the mean of 100 and standard deviation of 15.</a:t>
            </a:r>
            <a:endParaRPr lang="en-US" dirty="0"/>
          </a:p>
        </p:txBody>
      </p:sp>
      <p:pic>
        <p:nvPicPr>
          <p:cNvPr id="9"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941325"/>
            <a:ext cx="968591" cy="881418"/>
          </a:xfrm>
          <a:prstGeom prst="rect">
            <a:avLst/>
          </a:prstGeom>
        </p:spPr>
      </p:pic>
    </p:spTree>
    <p:extLst>
      <p:ext uri="{BB962C8B-B14F-4D97-AF65-F5344CB8AC3E}">
        <p14:creationId xmlns:p14="http://schemas.microsoft.com/office/powerpoint/2010/main" val="3518140564"/>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GORT-5</a:t>
            </a:r>
            <a:endParaRPr lang="en-US" dirty="0"/>
          </a:p>
        </p:txBody>
      </p:sp>
      <p:sp>
        <p:nvSpPr>
          <p:cNvPr id="3" name="Content Placeholder 2"/>
          <p:cNvSpPr>
            <a:spLocks noGrp="1"/>
          </p:cNvSpPr>
          <p:nvPr>
            <p:ph idx="1"/>
          </p:nvPr>
        </p:nvSpPr>
        <p:spPr/>
        <p:txBody>
          <a:bodyPr>
            <a:normAutofit lnSpcReduction="10000"/>
          </a:bodyPr>
          <a:lstStyle/>
          <a:p>
            <a:r>
              <a:rPr lang="en-US" dirty="0" smtClean="0"/>
              <a:t>Identify students who are significantly below peers in oral reading proficiency</a:t>
            </a:r>
          </a:p>
          <a:p>
            <a:r>
              <a:rPr lang="en-US" dirty="0" smtClean="0"/>
              <a:t>Aid in determining strengths and weaknesses of  students in reading</a:t>
            </a:r>
          </a:p>
          <a:p>
            <a:r>
              <a:rPr lang="en-US" dirty="0" smtClean="0"/>
              <a:t>Document students’ progress in reading as a result of interventions</a:t>
            </a:r>
          </a:p>
          <a:p>
            <a:r>
              <a:rPr lang="en-US" dirty="0" smtClean="0"/>
              <a:t>To serve as a measurement device in investigations where researchers are studying reading of school age children</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0" y="5941325"/>
            <a:ext cx="968591" cy="881418"/>
          </a:xfrm>
          <a:prstGeom prst="rect">
            <a:avLst/>
          </a:prstGeom>
        </p:spPr>
      </p:pic>
    </p:spTree>
    <p:extLst>
      <p:ext uri="{BB962C8B-B14F-4D97-AF65-F5344CB8AC3E}">
        <p14:creationId xmlns:p14="http://schemas.microsoft.com/office/powerpoint/2010/main" val="1955951299"/>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Examiner Qualification</a:t>
            </a:r>
            <a:endParaRPr lang="en-US" dirty="0"/>
          </a:p>
        </p:txBody>
      </p:sp>
      <p:sp>
        <p:nvSpPr>
          <p:cNvPr id="3" name="Content Placeholder 2"/>
          <p:cNvSpPr>
            <a:spLocks noGrp="1"/>
          </p:cNvSpPr>
          <p:nvPr>
            <p:ph idx="1"/>
          </p:nvPr>
        </p:nvSpPr>
        <p:spPr/>
        <p:txBody>
          <a:bodyPr/>
          <a:lstStyle/>
          <a:p>
            <a:r>
              <a:rPr lang="en-US" dirty="0" smtClean="0"/>
              <a:t>Formal training in assessment with basic understanding of test administration, scoring and interpretation</a:t>
            </a:r>
          </a:p>
          <a:p>
            <a:r>
              <a:rPr lang="en-US" dirty="0" smtClean="0"/>
              <a:t>Specific training in reading evaluation</a:t>
            </a:r>
          </a:p>
          <a:p>
            <a:r>
              <a:rPr lang="en-US" dirty="0" smtClean="0"/>
              <a:t>Include teachers, school psychologists and diagnosticians</a:t>
            </a:r>
            <a:endParaRPr lang="en-US" dirty="0"/>
          </a:p>
        </p:txBody>
      </p:sp>
      <p:sp>
        <p:nvSpPr>
          <p:cNvPr id="4" name="Footer Placeholder 3"/>
          <p:cNvSpPr>
            <a:spLocks noGrp="1"/>
          </p:cNvSpPr>
          <p:nvPr>
            <p:ph type="ftr" sz="quarter" idx="11"/>
          </p:nvPr>
        </p:nvSpPr>
        <p:spPr/>
        <p:txBody>
          <a:bodyPr/>
          <a:lstStyle/>
          <a:p>
            <a:endParaRPr lang="en-US"/>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4800" y="5791200"/>
            <a:ext cx="968591" cy="881418"/>
          </a:xfrm>
          <a:prstGeom prst="rect">
            <a:avLst/>
          </a:prstGeom>
        </p:spPr>
      </p:pic>
    </p:spTree>
    <p:extLst>
      <p:ext uri="{BB962C8B-B14F-4D97-AF65-F5344CB8AC3E}">
        <p14:creationId xmlns:p14="http://schemas.microsoft.com/office/powerpoint/2010/main" val="1126277807"/>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FF0000"/>
      </a:accent1>
      <a:accent2>
        <a:srgbClr val="1F497D"/>
      </a:accent2>
      <a:accent3>
        <a:srgbClr val="000000"/>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1088</TotalTime>
  <Words>1417</Words>
  <Application>Microsoft Office PowerPoint</Application>
  <PresentationFormat>On-screen Show (4:3)</PresentationFormat>
  <Paragraphs>134</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Gray Oral Reading Test</vt:lpstr>
      <vt:lpstr>Agenda</vt:lpstr>
      <vt:lpstr>Learner Objectives</vt:lpstr>
      <vt:lpstr>GORT History</vt:lpstr>
      <vt:lpstr>Description of GORT-5</vt:lpstr>
      <vt:lpstr>Scores</vt:lpstr>
      <vt:lpstr>Standard Scores</vt:lpstr>
      <vt:lpstr>Purpose of the GORT-5</vt:lpstr>
      <vt:lpstr>Examiner Qualification</vt:lpstr>
      <vt:lpstr>Test Administration “Rules”</vt:lpstr>
      <vt:lpstr>Materials</vt:lpstr>
      <vt:lpstr>Key Terms found in the GORT-5</vt:lpstr>
      <vt:lpstr>Key Terms found in the GORT-5 cont.</vt:lpstr>
      <vt:lpstr>Key Terms found in the GORT-5 cont.</vt:lpstr>
      <vt:lpstr>Administration Time</vt:lpstr>
      <vt:lpstr>Entry Points</vt:lpstr>
      <vt:lpstr>Story Administration Overview</vt:lpstr>
      <vt:lpstr>Story Administration Overview (cont.)</vt:lpstr>
      <vt:lpstr>Basals and Ceilings</vt:lpstr>
      <vt:lpstr>Basals/Ceilings for Fluency Score</vt:lpstr>
      <vt:lpstr>Two Basal/Double Ceiling</vt:lpstr>
      <vt:lpstr>Prompting and Timing</vt:lpstr>
      <vt:lpstr>Marking Deviations</vt:lpstr>
      <vt:lpstr>Story Deviations</vt:lpstr>
      <vt:lpstr>Story Deviations, cont.</vt:lpstr>
      <vt:lpstr>Story Deviations, cont.</vt:lpstr>
      <vt:lpstr>Comprehension Scores</vt:lpstr>
      <vt:lpstr> Completing the Profile Booklet </vt:lpstr>
      <vt:lpstr>Final Scoring</vt:lpstr>
      <vt:lpstr>Practice Story 7 – Form A</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Gray Oral Reading Test</dc:title>
  <dc:creator>Kenda Matson</dc:creator>
  <cp:lastModifiedBy>Kenda Matson</cp:lastModifiedBy>
  <cp:revision>40</cp:revision>
  <dcterms:created xsi:type="dcterms:W3CDTF">2011-04-08T15:11:13Z</dcterms:created>
  <dcterms:modified xsi:type="dcterms:W3CDTF">2012-06-13T19:21:33Z</dcterms:modified>
</cp:coreProperties>
</file>